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343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26F"/>
    <a:srgbClr val="0158B7"/>
    <a:srgbClr val="FFFFFF"/>
    <a:srgbClr val="4200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9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BEAA0-9CF2-439A-8576-6AE239E00619}" type="datetimeFigureOut">
              <a:rPr lang="it-IT" smtClean="0"/>
              <a:pPr/>
              <a:t>10/07/2022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3CA4C-B913-4B02-B408-D30FF33413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67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0001"/>
            <a:ext cx="2057400" cy="365125"/>
          </a:xfrm>
        </p:spPr>
        <p:txBody>
          <a:bodyPr/>
          <a:lstStyle/>
          <a:p>
            <a:fld id="{2D08A4B7-37B2-4D6A-A2FC-97EB0C6A4E2A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117930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FD3-4485-45C5-ABEC-5DDEFEADCFAE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397996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5536-7747-46D2-BD85-8AF29CACD230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498345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9991"/>
            <a:ext cx="7886700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Bebas Neue" panose="020B0606020202050201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40490"/>
            <a:ext cx="7886700" cy="4351338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Bebas Neue" panose="020B0606020202050201" pitchFamily="34" charset="0"/>
              </a:defRPr>
            </a:lvl1pPr>
            <a:lvl2pPr>
              <a:defRPr>
                <a:solidFill>
                  <a:srgbClr val="C00000"/>
                </a:solidFill>
                <a:latin typeface="Bebas Neue" panose="020B0606020202050201" pitchFamily="34" charset="0"/>
              </a:defRPr>
            </a:lvl2pPr>
            <a:lvl3pPr>
              <a:defRPr>
                <a:solidFill>
                  <a:srgbClr val="C00000"/>
                </a:solidFill>
                <a:latin typeface="Bebas Neue" panose="020B0606020202050201" pitchFamily="34" charset="0"/>
              </a:defRPr>
            </a:lvl3pPr>
            <a:lvl4pPr>
              <a:defRPr>
                <a:solidFill>
                  <a:srgbClr val="C00000"/>
                </a:solidFill>
                <a:latin typeface="Bebas Neue" panose="020B0606020202050201" pitchFamily="34" charset="0"/>
              </a:defRPr>
            </a:lvl4pPr>
            <a:lvl5pPr>
              <a:defRPr>
                <a:solidFill>
                  <a:srgbClr val="C00000"/>
                </a:solidFill>
                <a:latin typeface="Bebas Neue" panose="020B0606020202050201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069B-5AD0-42EC-8665-05E5F7591408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157096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Bebas Neue" panose="020B0606020202050201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C00000"/>
                </a:solidFill>
                <a:latin typeface="Bebas Neue" panose="020B0606020202050201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81E9-63EE-47D6-ABAA-DAD209D61FC9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148139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9CD2-9A43-4819-9FCE-B4A5BC5C4F3D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749756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F4A25-262F-4F7A-9386-F87B82F57E71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978617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D143-A89F-4553-A5E9-5A7C2D7CCC80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97350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BDDB-C850-493B-9BE8-E4AB7515A7D0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13445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B87D-DE9B-41DC-B69A-8D8571C523B9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585498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89B-684A-41A7-A3D8-EF2FCD56F0CE}" type="datetime1">
              <a:rPr lang="it-IT" smtClean="0"/>
              <a:pPr/>
              <a:t>10/07/2022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642409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3000" y="1368000"/>
            <a:ext cx="9150000" cy="5490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31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58280-C69B-42F4-9F7D-0A5B13DD813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5459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7116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41383-62E6-40EC-89EC-C0828A191ED6}" type="datetime1">
              <a:rPr lang="it-IT" smtClean="0"/>
              <a:pPr/>
              <a:t>10/07/2022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452319" y="6567714"/>
            <a:ext cx="1377241" cy="250407"/>
          </a:xfrm>
          <a:prstGeom prst="rect">
            <a:avLst/>
          </a:prstGeom>
        </p:spPr>
      </p:pic>
      <p:pic>
        <p:nvPicPr>
          <p:cNvPr id="13" name="Picture 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98643" y="-124797"/>
            <a:ext cx="2152800" cy="85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7971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Bebas Neue" panose="020B0606020202050201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C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C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0550" y="779991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+"/>
              </a:rPr>
              <a:t>STRATEGOS </a:t>
            </a:r>
            <a:r>
              <a:rPr lang="en-US" sz="3600" b="1" dirty="0">
                <a:solidFill>
                  <a:srgbClr val="0D426F"/>
                </a:solidFill>
                <a:latin typeface="Arial+"/>
              </a:rPr>
              <a:t>Title</a:t>
            </a:r>
            <a:endParaRPr lang="it-IT" sz="3600" b="1" dirty="0">
              <a:solidFill>
                <a:srgbClr val="0D426F"/>
              </a:solidFill>
              <a:latin typeface="Arial+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8280-C69B-42F4-9F7D-0A5B13DD813A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718" y="66986"/>
            <a:ext cx="1894809" cy="189480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55732" y="4980257"/>
            <a:ext cx="309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US" sz="800" b="1" i="1" dirty="0" err="1">
                <a:solidFill>
                  <a:srgbClr val="0D426F"/>
                </a:solidFill>
                <a:latin typeface="Arial" pitchFamily="34" charset="0"/>
                <a:cs typeface="Arial" pitchFamily="34" charset="0"/>
              </a:rPr>
              <a:t>IoT</a:t>
            </a:r>
            <a:r>
              <a:rPr lang="en-US" sz="800" b="1" i="1" dirty="0">
                <a:solidFill>
                  <a:srgbClr val="0D426F"/>
                </a:solidFill>
                <a:latin typeface="Arial" pitchFamily="34" charset="0"/>
                <a:cs typeface="Arial" pitchFamily="34" charset="0"/>
              </a:rPr>
              <a:t> 	Internet of Things</a:t>
            </a:r>
          </a:p>
          <a:p>
            <a:pPr>
              <a:tabLst>
                <a:tab pos="271463" algn="l"/>
              </a:tabLst>
            </a:pPr>
            <a:r>
              <a:rPr lang="en-US" sz="800" b="1" i="1" dirty="0">
                <a:solidFill>
                  <a:srgbClr val="0D426F"/>
                </a:solidFill>
                <a:latin typeface="Arial" pitchFamily="34" charset="0"/>
                <a:cs typeface="Arial" pitchFamily="34" charset="0"/>
              </a:rPr>
              <a:t>IoE 	Internet of Everything</a:t>
            </a:r>
          </a:p>
          <a:p>
            <a:pPr>
              <a:tabLst>
                <a:tab pos="271463" algn="l"/>
              </a:tabLst>
            </a:pPr>
            <a:r>
              <a:rPr lang="en-US" sz="800" b="1" i="1" dirty="0">
                <a:solidFill>
                  <a:srgbClr val="0D426F"/>
                </a:solidFill>
                <a:latin typeface="Arial" pitchFamily="34" charset="0"/>
                <a:cs typeface="Arial" pitchFamily="34" charset="0"/>
              </a:rPr>
              <a:t>HBM 	Human Behavior Models</a:t>
            </a:r>
          </a:p>
          <a:p>
            <a:pPr>
              <a:tabLst>
                <a:tab pos="271463" algn="l"/>
              </a:tabLst>
            </a:pPr>
            <a:r>
              <a:rPr lang="en-US" sz="800" b="1" i="1" dirty="0">
                <a:solidFill>
                  <a:srgbClr val="0D426F"/>
                </a:solidFill>
                <a:latin typeface="Arial" pitchFamily="34" charset="0"/>
                <a:cs typeface="Arial" pitchFamily="34" charset="0"/>
              </a:rPr>
              <a:t>RPG	Role Playing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98267" y="4980257"/>
            <a:ext cx="309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71463" algn="l"/>
              </a:tabLst>
            </a:pPr>
            <a:r>
              <a:rPr lang="en-US" sz="800" b="1" i="1" dirty="0">
                <a:solidFill>
                  <a:srgbClr val="0D426F"/>
                </a:solidFill>
                <a:latin typeface="Arial" pitchFamily="34" charset="0"/>
                <a:cs typeface="Arial" pitchFamily="34" charset="0"/>
              </a:rPr>
              <a:t>VR 	Virtual Reality</a:t>
            </a:r>
          </a:p>
          <a:p>
            <a:pPr>
              <a:tabLst>
                <a:tab pos="271463" algn="l"/>
              </a:tabLst>
            </a:pPr>
            <a:r>
              <a:rPr lang="en-US" sz="800" b="1" i="1" dirty="0">
                <a:solidFill>
                  <a:srgbClr val="0D426F"/>
                </a:solidFill>
                <a:latin typeface="Arial" pitchFamily="34" charset="0"/>
                <a:cs typeface="Arial" pitchFamily="34" charset="0"/>
              </a:rPr>
              <a:t>AR 	Augmented Reality</a:t>
            </a:r>
          </a:p>
          <a:p>
            <a:pPr>
              <a:tabLst>
                <a:tab pos="271463" algn="l"/>
              </a:tabLst>
            </a:pPr>
            <a:r>
              <a:rPr lang="en-US" sz="800" b="1" i="1" dirty="0">
                <a:solidFill>
                  <a:srgbClr val="0D426F"/>
                </a:solidFill>
                <a:latin typeface="Arial" pitchFamily="34" charset="0"/>
                <a:cs typeface="Arial" pitchFamily="34" charset="0"/>
              </a:rPr>
              <a:t>MR 	Mixed Reality</a:t>
            </a:r>
            <a:endParaRPr lang="it-IT" sz="800" i="1" dirty="0">
              <a:solidFill>
                <a:srgbClr val="0D426F"/>
              </a:solidFill>
            </a:endParaRPr>
          </a:p>
          <a:p>
            <a:pPr>
              <a:tabLst>
                <a:tab pos="271463" algn="l"/>
              </a:tabLst>
            </a:pPr>
            <a:endParaRPr lang="en-US" sz="800" b="1" i="1" dirty="0">
              <a:solidFill>
                <a:srgbClr val="0D426F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449263" algn="l"/>
              </a:tabLst>
            </a:pPr>
            <a:endParaRPr lang="it-IT" i="1" dirty="0">
              <a:solidFill>
                <a:srgbClr val="0D426F"/>
              </a:solidFill>
            </a:endParaRPr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-587" y="1747145"/>
            <a:ext cx="8539782" cy="3313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92100" marR="0" lvl="0" indent="-146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STRATEGOS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integrates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new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technologies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with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enabling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factors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such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</a:p>
          <a:p>
            <a:pPr marL="14605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71463" algn="l"/>
              </a:tabLst>
              <a:defRPr/>
            </a:pP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	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as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1" i="0" u="sng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IoT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800" b="1" i="0" u="sng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IoE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</a:t>
            </a:r>
            <a:r>
              <a:rPr kumimoji="0" lang="it-IT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Social Media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HBM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to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develop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new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Solutions</a:t>
            </a:r>
            <a:endParaRPr kumimoji="0" lang="it-IT" sz="1800" b="0" i="0" u="none" strike="noStrike" kern="1200" cap="none" spc="0" normalizeH="0" noProof="0" dirty="0">
              <a:ln>
                <a:noFill/>
              </a:ln>
              <a:solidFill>
                <a:srgbClr val="0D426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  <a:p>
            <a:pPr marL="292100" marR="0" lvl="0" indent="-146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endParaRPr kumimoji="0" lang="it-IT" sz="300" b="0" i="0" u="none" strike="noStrike" kern="1200" cap="none" spc="0" normalizeH="0" noProof="0" dirty="0">
              <a:ln>
                <a:noFill/>
              </a:ln>
              <a:solidFill>
                <a:srgbClr val="0D426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  <a:p>
            <a:pPr marL="292100" marR="0" lvl="0" indent="-146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STRATEGOS 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is really </a:t>
            </a:r>
            <a:r>
              <a:rPr kumimoji="0" lang="en-US" sz="1800" b="1" i="0" u="sng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Transdisciplinary</a:t>
            </a:r>
            <a:r>
              <a:rPr kumimoji="0" lang="en-US" sz="1800" b="1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and, thanks to its courses within </a:t>
            </a:r>
            <a:r>
              <a:rPr kumimoji="0" lang="en-US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Economics &amp; </a:t>
            </a:r>
            <a:r>
              <a:rPr kumimoji="0" lang="en-US" sz="1800" b="1" i="0" u="sng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Int.Affairs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teaches Engineers to work with Decision Makers</a:t>
            </a:r>
          </a:p>
          <a:p>
            <a:pPr marL="292100" marR="0" lvl="0" indent="-146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endParaRPr kumimoji="0" lang="it-IT" sz="300" b="0" i="0" u="none" strike="noStrike" kern="1200" cap="none" spc="0" normalizeH="0" noProof="0" dirty="0">
              <a:ln>
                <a:noFill/>
              </a:ln>
              <a:solidFill>
                <a:srgbClr val="0D426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  <a:p>
            <a:pPr marL="292100" marR="0" lvl="0" indent="-146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STRATEGOS 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is International, all in </a:t>
            </a:r>
            <a:r>
              <a:rPr kumimoji="0" lang="en-US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English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with Workshops in </a:t>
            </a:r>
            <a:r>
              <a:rPr kumimoji="0" lang="en-US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Virtual Labs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Simulation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RPG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Serious Games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, </a:t>
            </a:r>
            <a:r>
              <a:rPr kumimoji="0" lang="en-US" sz="1800" b="1" i="0" u="sng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eXtended</a:t>
            </a:r>
            <a:r>
              <a:rPr kumimoji="0" lang="en-US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Reality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(VR/AR/MR)</a:t>
            </a:r>
          </a:p>
          <a:p>
            <a:pPr marL="292100" marR="0" lvl="0" indent="-146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endParaRPr kumimoji="0" lang="it-IT" sz="300" b="0" i="0" u="none" strike="noStrike" kern="1200" cap="none" spc="0" normalizeH="0" noProof="0" dirty="0">
              <a:ln>
                <a:noFill/>
              </a:ln>
              <a:solidFill>
                <a:srgbClr val="0D426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  <a:p>
            <a:pPr marL="292100" marR="0" lvl="0" indent="-146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STRATEGOS 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accepts all types of talents from </a:t>
            </a:r>
            <a:r>
              <a:rPr kumimoji="0" lang="en-US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Scientific &amp; Engineering BS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and provides assessments on the potential in Strategic Engineering</a:t>
            </a:r>
            <a:endParaRPr kumimoji="0" lang="it-IT" sz="1800" b="0" i="0" u="none" strike="noStrike" kern="1200" cap="none" spc="0" normalizeH="0" noProof="0" dirty="0">
              <a:ln>
                <a:noFill/>
              </a:ln>
              <a:solidFill>
                <a:srgbClr val="0D426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  <a:p>
            <a:pPr marL="292100" marR="0" lvl="0" indent="-146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endParaRPr kumimoji="0" lang="it-IT" sz="300" b="0" i="0" u="none" strike="noStrike" kern="1200" cap="none" spc="0" normalizeH="0" noProof="0" dirty="0">
              <a:ln>
                <a:noFill/>
              </a:ln>
              <a:solidFill>
                <a:srgbClr val="0D426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  <a:p>
            <a:pPr marL="292100" marR="0" lvl="0" indent="-146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STRATEGOS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for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additional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information </a:t>
            </a:r>
            <a:r>
              <a:rPr kumimoji="0" lang="it-IT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www.itim.unige.it/</a:t>
            </a:r>
            <a:r>
              <a:rPr kumimoji="0" lang="it-IT" sz="1800" b="1" i="0" u="sng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strategos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or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contact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us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by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0" i="0" u="none" strike="noStrike" kern="1200" cap="none" spc="0" normalizeH="0" noProof="0" dirty="0" err="1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email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 </a:t>
            </a:r>
            <a:r>
              <a:rPr kumimoji="0" lang="it-IT" sz="1800" b="1" i="0" u="sng" strike="noStrike" kern="1200" cap="none" spc="0" normalizeH="0" noProof="0" dirty="0">
                <a:ln>
                  <a:noFill/>
                </a:ln>
                <a:solidFill>
                  <a:srgbClr val="0D426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rPr>
              <a:t>info.strategos@diten.unige.it</a:t>
            </a:r>
          </a:p>
          <a:p>
            <a:pPr marL="292100" marR="0" lvl="0" indent="-146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71463" algn="l"/>
              </a:tabLst>
              <a:defRPr/>
            </a:pPr>
            <a:endParaRPr kumimoji="0" lang="it-IT" sz="1800" b="0" i="0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BD95BA06-18D0-491D-5E2E-05147FBD644A}"/>
              </a:ext>
            </a:extLst>
          </p:cNvPr>
          <p:cNvGrpSpPr/>
          <p:nvPr/>
        </p:nvGrpSpPr>
        <p:grpSpPr>
          <a:xfrm>
            <a:off x="1058453" y="4647725"/>
            <a:ext cx="8161948" cy="2196833"/>
            <a:chOff x="1058453" y="4647725"/>
            <a:chExt cx="8161948" cy="2196833"/>
          </a:xfrm>
        </p:grpSpPr>
        <p:pic>
          <p:nvPicPr>
            <p:cNvPr id="15" name="Immagine 14" descr="Immagine che contiene scuro&#10;&#10;Descrizione generata automaticamente">
              <a:extLst>
                <a:ext uri="{FF2B5EF4-FFF2-40B4-BE49-F238E27FC236}">
                  <a16:creationId xmlns:a16="http://schemas.microsoft.com/office/drawing/2014/main" id="{67CB4577-BC9E-2C2F-80ED-A743AC43F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3034" y="4787572"/>
              <a:ext cx="1296000" cy="2056986"/>
            </a:xfrm>
            <a:prstGeom prst="rect">
              <a:avLst/>
            </a:prstGeom>
          </p:spPr>
        </p:pic>
        <p:pic>
          <p:nvPicPr>
            <p:cNvPr id="17" name="Immagine 16" descr="Immagine che contiene rosso, scuro, illuminato, luce&#10;&#10;Descrizione generata automaticamente">
              <a:extLst>
                <a:ext uri="{FF2B5EF4-FFF2-40B4-BE49-F238E27FC236}">
                  <a16:creationId xmlns:a16="http://schemas.microsoft.com/office/drawing/2014/main" id="{87BCA848-89B3-3A20-0887-19E5DD9F0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3700" y="4647725"/>
              <a:ext cx="1166400" cy="1851287"/>
            </a:xfrm>
            <a:prstGeom prst="rect">
              <a:avLst/>
            </a:prstGeom>
          </p:spPr>
        </p:pic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681CA79C-2B76-96BE-1B1C-81B87831F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24401" y="4770949"/>
              <a:ext cx="1296000" cy="2056985"/>
            </a:xfrm>
            <a:prstGeom prst="rect">
              <a:avLst/>
            </a:prstGeom>
          </p:spPr>
        </p:pic>
        <p:pic>
          <p:nvPicPr>
            <p:cNvPr id="19" name="Immagine 18" descr="Immagine che contiene indossando, scuro&#10;&#10;Descrizione generata automaticamente">
              <a:extLst>
                <a:ext uri="{FF2B5EF4-FFF2-40B4-BE49-F238E27FC236}">
                  <a16:creationId xmlns:a16="http://schemas.microsoft.com/office/drawing/2014/main" id="{831BC375-1FF6-CB86-BA7A-C5A438B36B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453" y="4708319"/>
              <a:ext cx="993600" cy="1577022"/>
            </a:xfrm>
            <a:prstGeom prst="rect">
              <a:avLst/>
            </a:prstGeom>
          </p:spPr>
        </p:pic>
      </p:grpSp>
      <p:sp>
        <p:nvSpPr>
          <p:cNvPr id="20" name="Rettangolo 10">
            <a:extLst>
              <a:ext uri="{FF2B5EF4-FFF2-40B4-BE49-F238E27FC236}">
                <a16:creationId xmlns:a16="http://schemas.microsoft.com/office/drawing/2014/main" id="{AAE1AF90-2FD2-B636-722D-3014C1A55C79}"/>
              </a:ext>
            </a:extLst>
          </p:cNvPr>
          <p:cNvSpPr/>
          <p:nvPr/>
        </p:nvSpPr>
        <p:spPr>
          <a:xfrm>
            <a:off x="6721069" y="52752"/>
            <a:ext cx="22692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www.itim.unige.it/strategos</a:t>
            </a:r>
            <a:endParaRPr lang="it-IT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274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167</Words>
  <Application>Microsoft Office PowerPoint</Application>
  <PresentationFormat>Presentazione su schermo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Arial+</vt:lpstr>
      <vt:lpstr>Bebas Neue</vt:lpstr>
      <vt:lpstr>Calibri</vt:lpstr>
      <vt:lpstr>Tema di Office</vt:lpstr>
      <vt:lpstr>STRATEGOS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A.G. Bruzzone</dc:creator>
  <cp:lastModifiedBy>agostino</cp:lastModifiedBy>
  <cp:revision>185</cp:revision>
  <dcterms:created xsi:type="dcterms:W3CDTF">2018-05-15T06:07:42Z</dcterms:created>
  <dcterms:modified xsi:type="dcterms:W3CDTF">2022-07-10T15:10:22Z</dcterms:modified>
</cp:coreProperties>
</file>